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9" r:id="rId2"/>
    <p:sldId id="262" r:id="rId3"/>
    <p:sldId id="261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55F"/>
    <a:srgbClr val="3C5680"/>
    <a:srgbClr val="4C6EA3"/>
    <a:srgbClr val="864B26"/>
    <a:srgbClr val="532F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7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image" Target="../media/image2.gif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openxmlformats.org/officeDocument/2006/relationships/image" Target="../media/image2.gif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469188714242835"/>
          <c:y val="0.11391625615763573"/>
          <c:w val="0.52696046857802603"/>
          <c:h val="0.763314844265156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355F"/>
            </a:solidFill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1000" b="1" i="0" baseline="0">
                    <a:solidFill>
                      <a:schemeClr val="accent3"/>
                    </a:solidFill>
                    <a:latin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Sheet1!$A$2:$A$13</c:f>
              <c:strCache>
                <c:ptCount val="12"/>
                <c:pt idx="0">
                  <c:v>Never or rarely wore a seat belt when riding in a car</c:v>
                </c:pt>
                <c:pt idx="1">
                  <c:v>Rode with a driver who had been drinking alcohol during the past 30 days</c:v>
                </c:pt>
                <c:pt idx="2">
                  <c:v>Carried a weapon during the past 30 days</c:v>
                </c:pt>
                <c:pt idx="3">
                  <c:v>Attempted suicide during the past 12 months</c:v>
                </c:pt>
                <c:pt idx="4">
                  <c:v>Smoked cigarettes during the past 30 days</c:v>
                </c:pt>
                <c:pt idx="5">
                  <c:v>Drank alcohol during the past 30 days</c:v>
                </c:pt>
                <c:pt idx="6">
                  <c:v>Used marijuana during the past 30 days</c:v>
                </c:pt>
                <c:pt idx="7">
                  <c:v>Ever had sexual intercourse</c:v>
                </c:pt>
                <c:pt idx="8">
                  <c:v>Were not physically active for a total of at least 60 minutes per day on seven of the past seven days</c:v>
                </c:pt>
                <c:pt idx="9">
                  <c:v>Did not attend PE class daily</c:v>
                </c:pt>
                <c:pt idx="10">
                  <c:v>Were obese</c:v>
                </c:pt>
                <c:pt idx="11">
                  <c:v>Did not eat fruits two or more times per day or vegetables three or more times per day during the past seven days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4.7</c:v>
                </c:pt>
                <c:pt idx="1">
                  <c:v>19.8</c:v>
                </c:pt>
                <c:pt idx="2">
                  <c:v>10.9</c:v>
                </c:pt>
                <c:pt idx="3">
                  <c:v>8.4</c:v>
                </c:pt>
                <c:pt idx="4">
                  <c:v>8.9</c:v>
                </c:pt>
                <c:pt idx="5">
                  <c:v>28.7</c:v>
                </c:pt>
                <c:pt idx="6">
                  <c:v>21.9</c:v>
                </c:pt>
                <c:pt idx="7">
                  <c:v>36.6</c:v>
                </c:pt>
                <c:pt idx="8">
                  <c:v>73.099999999999994</c:v>
                </c:pt>
                <c:pt idx="9">
                  <c:v>59.9</c:v>
                </c:pt>
                <c:pt idx="10">
                  <c:v>11.4</c:v>
                </c:pt>
                <c:pt idx="11">
                  <c:v>89.5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75645696"/>
        <c:axId val="75647616"/>
      </c:barChart>
      <c:catAx>
        <c:axId val="75645696"/>
        <c:scaling>
          <c:orientation val="maxMin"/>
        </c:scaling>
        <c:delete val="0"/>
        <c:axPos val="l"/>
        <c:majorTickMark val="none"/>
        <c:minorTickMark val="none"/>
        <c:tickLblPos val="nextTo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sz="1000" b="0" i="0" baseline="0">
                <a:solidFill>
                  <a:srgbClr val="FFFFFF"/>
                </a:solidFill>
                <a:latin typeface="Arial" pitchFamily="34" charset="0"/>
              </a:defRPr>
            </a:pPr>
            <a:endParaRPr lang="en-US"/>
          </a:p>
        </c:txPr>
        <c:crossAx val="75647616"/>
        <c:crosses val="autoZero"/>
        <c:auto val="1"/>
        <c:lblAlgn val="ctr"/>
        <c:lblOffset val="100"/>
        <c:tickLblSkip val="1"/>
        <c:noMultiLvlLbl val="0"/>
      </c:catAx>
      <c:valAx>
        <c:axId val="75647616"/>
        <c:scaling>
          <c:orientation val="minMax"/>
          <c:max val="110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sz="1000" b="1" i="0" baseline="0">
                <a:solidFill>
                  <a:schemeClr val="accent3"/>
                </a:solidFill>
                <a:latin typeface="Arial" pitchFamily="34" charset="0"/>
              </a:defRPr>
            </a:pPr>
            <a:endParaRPr lang="en-US"/>
          </a:p>
        </c:txPr>
        <c:crossAx val="75645696"/>
        <c:crosses val="autoZero"/>
        <c:crossBetween val="between"/>
        <c:majorUnit val="20"/>
      </c:valAx>
      <c:spPr>
        <a:noFill/>
        <a:ln w="12700">
          <a:solidFill>
            <a:schemeClr val="accent3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346918871424284"/>
          <c:y val="0.11391625615763552"/>
          <c:w val="0.52696046857802603"/>
          <c:h val="0.763314844265156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355F"/>
            </a:solidFill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1000" b="1" i="0" baseline="0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Sheet1!$A$2:$A$13</c:f>
              <c:strCache>
                <c:ptCount val="12"/>
                <c:pt idx="0">
                  <c:v>Sometimes, most of the time, or always wore a seat belt when riding in a car</c:v>
                </c:pt>
                <c:pt idx="1">
                  <c:v>Did not ride with a driver who had been drinking alcohol during the past 30 days </c:v>
                </c:pt>
                <c:pt idx="2">
                  <c:v>Did not carry a weapon during the past 30 days</c:v>
                </c:pt>
                <c:pt idx="3">
                  <c:v>Did not attempt suicide during the past 12 months</c:v>
                </c:pt>
                <c:pt idx="4">
                  <c:v>Did not smoke cigarettes during the past 30 days</c:v>
                </c:pt>
                <c:pt idx="5">
                  <c:v>Did not drink alcohol during the past 30 days</c:v>
                </c:pt>
                <c:pt idx="6">
                  <c:v>Did not use marijuana during the past 30 days</c:v>
                </c:pt>
                <c:pt idx="7">
                  <c:v>Never had sexual intercourse</c:v>
                </c:pt>
                <c:pt idx="8">
                  <c:v>Were physically active for a total of at least 60 minutes per day on seven of the past seven days</c:v>
                </c:pt>
                <c:pt idx="9">
                  <c:v>Attended PE class daily</c:v>
                </c:pt>
                <c:pt idx="10">
                  <c:v>Were not obese</c:v>
                </c:pt>
                <c:pt idx="11">
                  <c:v>Ate fruits two or more times per day and vegetables three or more times per day during the past seven days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95.3</c:v>
                </c:pt>
                <c:pt idx="1">
                  <c:v>80.2</c:v>
                </c:pt>
                <c:pt idx="2">
                  <c:v>89.1</c:v>
                </c:pt>
                <c:pt idx="3">
                  <c:v>91.6</c:v>
                </c:pt>
                <c:pt idx="4">
                  <c:v>91.1</c:v>
                </c:pt>
                <c:pt idx="5">
                  <c:v>71.3</c:v>
                </c:pt>
                <c:pt idx="6">
                  <c:v>78.099999999999994</c:v>
                </c:pt>
                <c:pt idx="7">
                  <c:v>63.4</c:v>
                </c:pt>
                <c:pt idx="8">
                  <c:v>26.9</c:v>
                </c:pt>
                <c:pt idx="9">
                  <c:v>40.1</c:v>
                </c:pt>
                <c:pt idx="10">
                  <c:v>88.6</c:v>
                </c:pt>
                <c:pt idx="11">
                  <c:v>10.5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84010496"/>
        <c:axId val="84012032"/>
      </c:barChart>
      <c:catAx>
        <c:axId val="84010496"/>
        <c:scaling>
          <c:orientation val="maxMin"/>
        </c:scaling>
        <c:delete val="0"/>
        <c:axPos val="l"/>
        <c:majorTickMark val="none"/>
        <c:minorTickMark val="none"/>
        <c:tickLblPos val="nextTo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sz="1000" b="0" i="0" baseline="0">
                <a:solidFill>
                  <a:srgbClr val="FFFFFF"/>
                </a:solidFill>
                <a:latin typeface="Arial" pitchFamily="34" charset="0"/>
              </a:defRPr>
            </a:pPr>
            <a:endParaRPr lang="en-US"/>
          </a:p>
        </c:txPr>
        <c:crossAx val="84012032"/>
        <c:crosses val="autoZero"/>
        <c:auto val="1"/>
        <c:lblAlgn val="ctr"/>
        <c:lblOffset val="100"/>
        <c:noMultiLvlLbl val="0"/>
      </c:catAx>
      <c:valAx>
        <c:axId val="84012032"/>
        <c:scaling>
          <c:orientation val="minMax"/>
          <c:max val="110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sz="1000" b="1" i="0" baseline="0">
                <a:solidFill>
                  <a:srgbClr val="FFFFFF"/>
                </a:solidFill>
                <a:latin typeface="Arial" pitchFamily="34" charset="0"/>
              </a:defRPr>
            </a:pPr>
            <a:endParaRPr lang="en-US"/>
          </a:p>
        </c:txPr>
        <c:crossAx val="84010496"/>
        <c:crosses val="autoZero"/>
        <c:crossBetween val="between"/>
        <c:majorUnit val="20"/>
      </c:valAx>
      <c:spPr>
        <a:ln w="12700">
          <a:solidFill>
            <a:srgbClr val="FFFFFF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346918871424284"/>
          <c:y val="0.11391625615763552"/>
          <c:w val="0.52696046857802603"/>
          <c:h val="0.763314844265156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</c:spPr>
          <c:invertIfNegative val="0"/>
          <c:pictureOptions>
            <c:pictureFormat val="stack"/>
          </c:pictureOptions>
          <c:dLbls>
            <c:numFmt formatCode="#,##0.0" sourceLinked="0"/>
            <c:txPr>
              <a:bodyPr/>
              <a:lstStyle/>
              <a:p>
                <a:pPr>
                  <a:defRPr sz="1000" b="1" i="0" cap="all" baseline="0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Sheet1!$A$2:$A$13</c:f>
              <c:strCache>
                <c:ptCount val="12"/>
                <c:pt idx="0">
                  <c:v>Never or rarely wore a seat belt when riding in a car</c:v>
                </c:pt>
                <c:pt idx="1">
                  <c:v>Rode with a driver who had been drinking alcohol during the past 30 days</c:v>
                </c:pt>
                <c:pt idx="2">
                  <c:v>Carried a weapon during the past 30 days</c:v>
                </c:pt>
                <c:pt idx="3">
                  <c:v>Attempted suicide during the past 12 months</c:v>
                </c:pt>
                <c:pt idx="4">
                  <c:v>Smoked cigarettes during the past 30 days</c:v>
                </c:pt>
                <c:pt idx="5">
                  <c:v>Drank alcohol during the past 30 days</c:v>
                </c:pt>
                <c:pt idx="6">
                  <c:v>Used marijuana during the past 30 days</c:v>
                </c:pt>
                <c:pt idx="7">
                  <c:v>Ever had sexual intercourse</c:v>
                </c:pt>
                <c:pt idx="8">
                  <c:v>Were not physically active for a total of at least 60 minutes per day on seven of the past seven days</c:v>
                </c:pt>
                <c:pt idx="9">
                  <c:v>Did not attend PE class daily</c:v>
                </c:pt>
                <c:pt idx="10">
                  <c:v>Were obese</c:v>
                </c:pt>
                <c:pt idx="11">
                  <c:v>Did not eat fruits two or more times per day or vegetables three or more times per day during the past seven days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1.4</c:v>
                </c:pt>
                <c:pt idx="1">
                  <c:v>5.9</c:v>
                </c:pt>
                <c:pt idx="2">
                  <c:v>3.3</c:v>
                </c:pt>
                <c:pt idx="3">
                  <c:v>2.5</c:v>
                </c:pt>
                <c:pt idx="4">
                  <c:v>2.7</c:v>
                </c:pt>
                <c:pt idx="5">
                  <c:v>8.6</c:v>
                </c:pt>
                <c:pt idx="6">
                  <c:v>6.6</c:v>
                </c:pt>
                <c:pt idx="7">
                  <c:v>11</c:v>
                </c:pt>
                <c:pt idx="8">
                  <c:v>21.9</c:v>
                </c:pt>
                <c:pt idx="9">
                  <c:v>18</c:v>
                </c:pt>
                <c:pt idx="10">
                  <c:v>3.4</c:v>
                </c:pt>
                <c:pt idx="11">
                  <c:v>26.9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87117824"/>
        <c:axId val="81252736"/>
      </c:barChart>
      <c:catAx>
        <c:axId val="87117824"/>
        <c:scaling>
          <c:orientation val="maxMin"/>
        </c:scaling>
        <c:delete val="0"/>
        <c:axPos val="l"/>
        <c:majorTickMark val="none"/>
        <c:minorTickMark val="none"/>
        <c:tickLblPos val="nextTo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sz="1000" b="0" i="0" baseline="0">
                <a:solidFill>
                  <a:srgbClr val="FFFFFF"/>
                </a:solidFill>
                <a:latin typeface="Arial" pitchFamily="34" charset="0"/>
              </a:defRPr>
            </a:pPr>
            <a:endParaRPr lang="en-US"/>
          </a:p>
        </c:txPr>
        <c:crossAx val="81252736"/>
        <c:crosses val="autoZero"/>
        <c:auto val="1"/>
        <c:lblAlgn val="ctr"/>
        <c:lblOffset val="100"/>
        <c:noMultiLvlLbl val="0"/>
      </c:catAx>
      <c:valAx>
        <c:axId val="81252736"/>
        <c:scaling>
          <c:orientation val="minMax"/>
          <c:max val="35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sz="1000" b="1" i="0" baseline="0">
                <a:solidFill>
                  <a:srgbClr val="FFFFFF"/>
                </a:solidFill>
                <a:latin typeface="Arial" pitchFamily="34" charset="0"/>
              </a:defRPr>
            </a:pPr>
            <a:endParaRPr lang="en-US"/>
          </a:p>
        </c:txPr>
        <c:crossAx val="87117824"/>
        <c:crosses val="autoZero"/>
        <c:crossBetween val="between"/>
        <c:majorUnit val="10"/>
      </c:valAx>
      <c:spPr>
        <a:ln w="12700">
          <a:solidFill>
            <a:srgbClr val="FFFFFF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346918871424284"/>
          <c:y val="0.11391625615763552"/>
          <c:w val="0.52696046857802603"/>
          <c:h val="0.763314844265156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</c:spPr>
          <c:invertIfNegative val="0"/>
          <c:pictureOptions>
            <c:pictureFormat val="stack"/>
          </c:pictureOptions>
          <c:dLbls>
            <c:numFmt formatCode="#,##0.0" sourceLinked="0"/>
            <c:txPr>
              <a:bodyPr/>
              <a:lstStyle/>
              <a:p>
                <a:pPr>
                  <a:defRPr baseline="0">
                    <a:solidFill>
                      <a:srgbClr val="FFFFF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Sheet1!$A$2:$A$13</c:f>
              <c:strCache>
                <c:ptCount val="12"/>
                <c:pt idx="0">
                  <c:v>Sometimes, most of the time, or always wore a seat belt when riding in a car</c:v>
                </c:pt>
                <c:pt idx="1">
                  <c:v>Did not ride with a driver who had been drinking alcohol during the past 30 days </c:v>
                </c:pt>
                <c:pt idx="2">
                  <c:v>Did not carry a weapon during the past 30 days</c:v>
                </c:pt>
                <c:pt idx="3">
                  <c:v>Did not attempt suicide during the past 12 months</c:v>
                </c:pt>
                <c:pt idx="4">
                  <c:v>Did not smoke cigarettes during the past 30 days</c:v>
                </c:pt>
                <c:pt idx="5">
                  <c:v>Did not drink alcohol during the past 30 days</c:v>
                </c:pt>
                <c:pt idx="6">
                  <c:v>Did not use marijuana during the past 30 days</c:v>
                </c:pt>
                <c:pt idx="7">
                  <c:v>Never had sexual intercourse</c:v>
                </c:pt>
                <c:pt idx="8">
                  <c:v>Were physically active for a total of at least 60 minutes per day on seven of the past seven days</c:v>
                </c:pt>
                <c:pt idx="9">
                  <c:v>Attended PE class daily</c:v>
                </c:pt>
                <c:pt idx="10">
                  <c:v>Were not obese</c:v>
                </c:pt>
                <c:pt idx="11">
                  <c:v>Ate fruits two or more times per day and vegetables three or more times per day during the past seven days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28.6</c:v>
                </c:pt>
                <c:pt idx="1">
                  <c:v>24.1</c:v>
                </c:pt>
                <c:pt idx="2">
                  <c:v>26.7</c:v>
                </c:pt>
                <c:pt idx="3">
                  <c:v>27.5</c:v>
                </c:pt>
                <c:pt idx="4">
                  <c:v>27.3</c:v>
                </c:pt>
                <c:pt idx="5">
                  <c:v>21.4</c:v>
                </c:pt>
                <c:pt idx="6">
                  <c:v>23.4</c:v>
                </c:pt>
                <c:pt idx="7">
                  <c:v>19</c:v>
                </c:pt>
                <c:pt idx="8">
                  <c:v>8.1</c:v>
                </c:pt>
                <c:pt idx="9">
                  <c:v>12</c:v>
                </c:pt>
                <c:pt idx="10">
                  <c:v>26.6</c:v>
                </c:pt>
                <c:pt idx="11">
                  <c:v>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84174720"/>
        <c:axId val="84176256"/>
      </c:barChart>
      <c:catAx>
        <c:axId val="84174720"/>
        <c:scaling>
          <c:orientation val="maxMin"/>
        </c:scaling>
        <c:delete val="0"/>
        <c:axPos val="l"/>
        <c:majorTickMark val="none"/>
        <c:minorTickMark val="none"/>
        <c:tickLblPos val="nextTo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b="0" i="0" baseline="0">
                <a:solidFill>
                  <a:srgbClr val="FFFFFF"/>
                </a:solidFill>
              </a:defRPr>
            </a:pPr>
            <a:endParaRPr lang="en-US"/>
          </a:p>
        </c:txPr>
        <c:crossAx val="84176256"/>
        <c:crosses val="autoZero"/>
        <c:auto val="1"/>
        <c:lblAlgn val="ctr"/>
        <c:lblOffset val="100"/>
        <c:noMultiLvlLbl val="0"/>
      </c:catAx>
      <c:valAx>
        <c:axId val="84176256"/>
        <c:scaling>
          <c:orientation val="minMax"/>
          <c:max val="35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baseline="0">
                <a:solidFill>
                  <a:srgbClr val="FFFFFF"/>
                </a:solidFill>
              </a:defRPr>
            </a:pPr>
            <a:endParaRPr lang="en-US"/>
          </a:p>
        </c:txPr>
        <c:crossAx val="84174720"/>
        <c:crosses val="autoZero"/>
        <c:crossBetween val="between"/>
        <c:majorUnit val="10"/>
      </c:valAx>
      <c:spPr>
        <a:ln w="12700">
          <a:solidFill>
            <a:srgbClr val="FFFFFF"/>
          </a:solidFill>
        </a:ln>
      </c:spPr>
    </c:plotArea>
    <c:plotVisOnly val="1"/>
    <c:dispBlanksAs val="gap"/>
    <c:showDLblsOverMax val="0"/>
  </c:chart>
  <c:txPr>
    <a:bodyPr/>
    <a:lstStyle/>
    <a:p>
      <a:pPr>
        <a:defRPr sz="1000" b="1" i="0" baseline="0">
          <a:latin typeface="Arial" pitchFamily="34" charset="0"/>
        </a:defRPr>
      </a:pPr>
      <a:endParaRPr lang="en-US"/>
    </a:p>
  </c:txPr>
  <c:externalData r:id="rId3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494" y="0"/>
            <a:ext cx="91709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2200">
          <a:solidFill>
            <a:srgbClr val="532F18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2000">
          <a:solidFill>
            <a:srgbClr val="532F18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>
          <a:solidFill>
            <a:srgbClr val="532F18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6" name="Heading 1"/>
          <p:cNvSpPr txBox="1">
            <a:spLocks noChangeArrowheads="1"/>
          </p:cNvSpPr>
          <p:nvPr/>
        </p:nvSpPr>
        <p:spPr bwMode="auto">
          <a:xfrm>
            <a:off x="12700" y="101600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 charset="0"/>
              </a:rPr>
              <a:t>San Diego Unified School District High School Survey</a:t>
            </a:r>
            <a:endParaRPr lang="en-US" sz="20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437" name="Text Box 293"/>
          <p:cNvSpPr txBox="1">
            <a:spLocks noChangeArrowheads="1"/>
          </p:cNvSpPr>
          <p:nvPr/>
        </p:nvSpPr>
        <p:spPr bwMode="auto">
          <a:xfrm>
            <a:off x="12700" y="1397000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Summary Graphs</a:t>
            </a:r>
          </a:p>
        </p:txBody>
      </p:sp>
      <p:graphicFrame>
        <p:nvGraphicFramePr>
          <p:cNvPr id="293" name="Chart 292"/>
          <p:cNvGraphicFramePr/>
          <p:nvPr>
            <p:extLst>
              <p:ext uri="{D42A27DB-BD31-4B8C-83A1-F6EECF244321}">
                <p14:modId xmlns:p14="http://schemas.microsoft.com/office/powerpoint/2010/main" val="16849498"/>
              </p:ext>
            </p:extLst>
          </p:nvPr>
        </p:nvGraphicFramePr>
        <p:xfrm>
          <a:off x="184330" y="1463040"/>
          <a:ext cx="8787063" cy="5145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216568" y="1794042"/>
            <a:ext cx="3175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 smtClean="0">
                <a:solidFill>
                  <a:schemeClr val="accent3"/>
                </a:solidFill>
                <a:latin typeface="Arial" charset="0"/>
              </a:rPr>
              <a:t>Percentage of students who:</a:t>
            </a:r>
            <a:endParaRPr lang="en-US" sz="1000" b="1" dirty="0">
              <a:solidFill>
                <a:schemeClr val="accent3"/>
              </a:solidFill>
              <a:latin typeface="Arial" charset="0"/>
            </a:endParaRPr>
          </a:p>
        </p:txBody>
      </p:sp>
      <p:sp>
        <p:nvSpPr>
          <p:cNvPr id="6438" name="Footnote1"/>
          <p:cNvSpPr txBox="1">
            <a:spLocks noChangeArrowheads="1"/>
          </p:cNvSpPr>
          <p:nvPr/>
        </p:nvSpPr>
        <p:spPr bwMode="auto">
          <a:xfrm>
            <a:off x="279402" y="6477000"/>
            <a:ext cx="6350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accent3"/>
                </a:solidFill>
                <a:latin typeface="Arial" charset="0"/>
              </a:rPr>
              <a:t>Note: This graph contains weighted results. See the corresponding summary tables for detailed explanation of data.</a:t>
            </a:r>
            <a:r>
              <a:rPr lang="en-US" sz="900" dirty="0">
                <a:solidFill>
                  <a:srgbClr val="3C5680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6" name="Heading 1"/>
          <p:cNvSpPr txBox="1">
            <a:spLocks noChangeArrowheads="1"/>
          </p:cNvSpPr>
          <p:nvPr/>
        </p:nvSpPr>
        <p:spPr bwMode="auto">
          <a:xfrm>
            <a:off x="12700" y="101600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3"/>
                </a:solidFill>
                <a:latin typeface="Arial" charset="0"/>
              </a:rPr>
              <a:t>San Diego Unified School District High School Survey</a:t>
            </a:r>
            <a:endParaRPr lang="en-US" sz="2000" b="1" dirty="0">
              <a:solidFill>
                <a:schemeClr val="accent3"/>
              </a:solidFill>
              <a:latin typeface="Arial" charset="0"/>
            </a:endParaRPr>
          </a:p>
        </p:txBody>
      </p:sp>
      <p:sp>
        <p:nvSpPr>
          <p:cNvPr id="6437" name="Text Box 293"/>
          <p:cNvSpPr txBox="1">
            <a:spLocks noChangeArrowheads="1"/>
          </p:cNvSpPr>
          <p:nvPr/>
        </p:nvSpPr>
        <p:spPr bwMode="auto">
          <a:xfrm>
            <a:off x="12700" y="1397000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accent3"/>
                </a:solidFill>
                <a:latin typeface="Arial" charset="0"/>
              </a:rPr>
              <a:t>Summary Graphs</a:t>
            </a:r>
          </a:p>
        </p:txBody>
      </p:sp>
      <p:graphicFrame>
        <p:nvGraphicFramePr>
          <p:cNvPr id="293" name="Chart 292"/>
          <p:cNvGraphicFramePr/>
          <p:nvPr>
            <p:extLst>
              <p:ext uri="{D42A27DB-BD31-4B8C-83A1-F6EECF244321}">
                <p14:modId xmlns:p14="http://schemas.microsoft.com/office/powerpoint/2010/main" val="16278889"/>
              </p:ext>
            </p:extLst>
          </p:nvPr>
        </p:nvGraphicFramePr>
        <p:xfrm>
          <a:off x="182880" y="1463040"/>
          <a:ext cx="8787063" cy="5205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216568" y="1794042"/>
            <a:ext cx="3175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 smtClean="0">
                <a:solidFill>
                  <a:srgbClr val="FFFFFF"/>
                </a:solidFill>
                <a:latin typeface="Arial" charset="0"/>
              </a:rPr>
              <a:t>Percentage of students who:</a:t>
            </a:r>
            <a:endParaRPr lang="en-US" sz="10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6438" name="Footnote1"/>
          <p:cNvSpPr txBox="1">
            <a:spLocks noChangeArrowheads="1"/>
          </p:cNvSpPr>
          <p:nvPr/>
        </p:nvSpPr>
        <p:spPr bwMode="auto">
          <a:xfrm>
            <a:off x="250374" y="6477000"/>
            <a:ext cx="6350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rgbClr val="FFFFFF"/>
                </a:solidFill>
                <a:latin typeface="Arial" charset="0"/>
              </a:rPr>
              <a:t>Note: This graph contains weighted results. See the corresponding summary tables for detailed explanation of data.</a:t>
            </a:r>
            <a:r>
              <a:rPr lang="en-US" sz="900" dirty="0">
                <a:solidFill>
                  <a:srgbClr val="3C5680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3" name="Chart 292"/>
          <p:cNvGraphicFramePr/>
          <p:nvPr>
            <p:extLst>
              <p:ext uri="{D42A27DB-BD31-4B8C-83A1-F6EECF244321}">
                <p14:modId xmlns:p14="http://schemas.microsoft.com/office/powerpoint/2010/main" val="2612084165"/>
              </p:ext>
            </p:extLst>
          </p:nvPr>
        </p:nvGraphicFramePr>
        <p:xfrm>
          <a:off x="182880" y="1463040"/>
          <a:ext cx="8787063" cy="5153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36" name="Heading 1"/>
          <p:cNvSpPr txBox="1">
            <a:spLocks noChangeArrowheads="1"/>
          </p:cNvSpPr>
          <p:nvPr/>
        </p:nvSpPr>
        <p:spPr bwMode="auto">
          <a:xfrm>
            <a:off x="12700" y="101600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FF"/>
                </a:solidFill>
                <a:latin typeface="Arial" charset="0"/>
              </a:rPr>
              <a:t>San Diego Unified School District High School Survey</a:t>
            </a:r>
            <a:endParaRPr lang="en-US" sz="20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6437" name="Text Box 293"/>
          <p:cNvSpPr txBox="1">
            <a:spLocks noChangeArrowheads="1"/>
          </p:cNvSpPr>
          <p:nvPr/>
        </p:nvSpPr>
        <p:spPr bwMode="auto">
          <a:xfrm>
            <a:off x="12700" y="1397000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FFFFFF"/>
                </a:solidFill>
                <a:latin typeface="Arial" charset="0"/>
              </a:rPr>
              <a:t>Summary Graphs</a:t>
            </a:r>
          </a:p>
        </p:txBody>
      </p:sp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216568" y="1794042"/>
            <a:ext cx="3175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rgbClr val="FFFFFF"/>
                </a:solidFill>
                <a:latin typeface="Arial" charset="0"/>
              </a:rPr>
              <a:t>Number of students in a class of 30 who:</a:t>
            </a:r>
          </a:p>
        </p:txBody>
      </p:sp>
      <p:sp>
        <p:nvSpPr>
          <p:cNvPr id="6438" name="Footnote1"/>
          <p:cNvSpPr txBox="1">
            <a:spLocks noChangeArrowheads="1"/>
          </p:cNvSpPr>
          <p:nvPr/>
        </p:nvSpPr>
        <p:spPr bwMode="auto">
          <a:xfrm>
            <a:off x="250374" y="6477000"/>
            <a:ext cx="6350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  <a:latin typeface="Arial" charset="0"/>
              </a:rPr>
              <a:t>Note: This graph contains weighted results. See the corresponding summary tables for detailed explanation of data.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3" name="Chart 292"/>
          <p:cNvGraphicFramePr/>
          <p:nvPr>
            <p:extLst>
              <p:ext uri="{D42A27DB-BD31-4B8C-83A1-F6EECF244321}">
                <p14:modId xmlns:p14="http://schemas.microsoft.com/office/powerpoint/2010/main" val="3420356928"/>
              </p:ext>
            </p:extLst>
          </p:nvPr>
        </p:nvGraphicFramePr>
        <p:xfrm>
          <a:off x="182880" y="1463040"/>
          <a:ext cx="8787063" cy="5205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36" name="Heading 1"/>
          <p:cNvSpPr txBox="1">
            <a:spLocks noChangeArrowheads="1"/>
          </p:cNvSpPr>
          <p:nvPr/>
        </p:nvSpPr>
        <p:spPr bwMode="auto">
          <a:xfrm>
            <a:off x="12700" y="101600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FF"/>
                </a:solidFill>
                <a:latin typeface="Arial" charset="0"/>
              </a:rPr>
              <a:t>San Diego Unified School District High School Survey</a:t>
            </a:r>
            <a:endParaRPr lang="en-US" sz="20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6437" name="Text Box 293"/>
          <p:cNvSpPr txBox="1">
            <a:spLocks noChangeArrowheads="1"/>
          </p:cNvSpPr>
          <p:nvPr/>
        </p:nvSpPr>
        <p:spPr bwMode="auto">
          <a:xfrm>
            <a:off x="12700" y="1397000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FFFFFF"/>
                </a:solidFill>
                <a:latin typeface="Arial" charset="0"/>
              </a:rPr>
              <a:t>Summary Graphs</a:t>
            </a:r>
          </a:p>
        </p:txBody>
      </p:sp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216568" y="1794042"/>
            <a:ext cx="3175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rgbClr val="FFFFFF"/>
                </a:solidFill>
                <a:latin typeface="Arial" charset="0"/>
              </a:rPr>
              <a:t>Number of students in a class of 30 who:</a:t>
            </a:r>
          </a:p>
        </p:txBody>
      </p:sp>
      <p:sp>
        <p:nvSpPr>
          <p:cNvPr id="6438" name="Footnote1"/>
          <p:cNvSpPr txBox="1">
            <a:spLocks noChangeArrowheads="1"/>
          </p:cNvSpPr>
          <p:nvPr/>
        </p:nvSpPr>
        <p:spPr bwMode="auto">
          <a:xfrm>
            <a:off x="250372" y="6477000"/>
            <a:ext cx="6350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rgbClr val="FFFFFF"/>
                </a:solidFill>
                <a:latin typeface="Arial" charset="0"/>
              </a:rPr>
              <a:t>Note: This graph contains weighted results. See the corresponding summary tables for detailed explanation of data.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09YRBSSlides">
  <a:themeElements>
    <a:clrScheme name="2009YRBS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09YRBSSlid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80" charset="0"/>
          </a:defRPr>
        </a:defPPr>
      </a:lstStyle>
    </a:lnDef>
  </a:objectDefaults>
  <a:extraClrSchemeLst>
    <a:extraClrScheme>
      <a:clrScheme name="2009YRBS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2009YRBSSlide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2009YRBSSlides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2009YRBSSlide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2009YRBSSlides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2009YRBSSlide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2009YRBSSlides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2009YRBSSummarySlides</Template>
  <TotalTime>316</TotalTime>
  <Words>146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2009YRBSSlides</vt:lpstr>
      <vt:lpstr>PowerPoint Presentation</vt:lpstr>
      <vt:lpstr>PowerPoint Presentation</vt:lpstr>
      <vt:lpstr>PowerPoint Presentation</vt:lpstr>
      <vt:lpstr>PowerPoint Presentation</vt:lpstr>
    </vt:vector>
  </TitlesOfParts>
  <Company>CDC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Centers for Disease Control and Prevention</dc:creator>
  <cp:lastModifiedBy>Rachel Miller</cp:lastModifiedBy>
  <cp:revision>47</cp:revision>
  <dcterms:created xsi:type="dcterms:W3CDTF">2009-10-06T19:28:36Z</dcterms:created>
  <dcterms:modified xsi:type="dcterms:W3CDTF">2013-10-22T16:32:54Z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